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57" r:id="rId5"/>
    <p:sldId id="272" r:id="rId6"/>
    <p:sldId id="273" r:id="rId7"/>
    <p:sldId id="274" r:id="rId8"/>
    <p:sldId id="268" r:id="rId9"/>
    <p:sldId id="269" r:id="rId10"/>
    <p:sldId id="270" r:id="rId11"/>
    <p:sldId id="259" r:id="rId12"/>
    <p:sldId id="261" r:id="rId13"/>
    <p:sldId id="262" r:id="rId14"/>
    <p:sldId id="279" r:id="rId15"/>
    <p:sldId id="291" r:id="rId16"/>
    <p:sldId id="295" r:id="rId17"/>
    <p:sldId id="296" r:id="rId18"/>
    <p:sldId id="290" r:id="rId19"/>
    <p:sldId id="292" r:id="rId20"/>
    <p:sldId id="294" r:id="rId21"/>
    <p:sldId id="281" r:id="rId22"/>
    <p:sldId id="280" r:id="rId23"/>
    <p:sldId id="293" r:id="rId24"/>
    <p:sldId id="282" r:id="rId25"/>
    <p:sldId id="283" r:id="rId26"/>
    <p:sldId id="297" r:id="rId27"/>
    <p:sldId id="284" r:id="rId28"/>
    <p:sldId id="285" r:id="rId29"/>
    <p:sldId id="286" r:id="rId30"/>
    <p:sldId id="288" r:id="rId31"/>
    <p:sldId id="287" r:id="rId32"/>
    <p:sldId id="289" r:id="rId33"/>
  </p:sldIdLst>
  <p:sldSz cx="12188825" cy="6858000"/>
  <p:notesSz cx="6858000" cy="9144000"/>
  <p:defaultTextStyle>
    <a:defPPr rtl="0">
      <a:defRPr lang="zh-tw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092" autoAdjust="0"/>
  </p:normalViewPr>
  <p:slideViewPr>
    <p:cSldViewPr>
      <p:cViewPr varScale="1">
        <p:scale>
          <a:sx n="73" d="100"/>
          <a:sy n="73" d="100"/>
        </p:scale>
        <p:origin x="61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2019/12/25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2019/12/25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874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6963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883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6544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7600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5494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1689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2168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8816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616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1761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5414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1116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7456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6964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1859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2379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5304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315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712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044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207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358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98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5838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078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線接點​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​​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部行數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手繪多邊形​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0" name="手繪多邊形​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22" name="日期預留位置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23" name="頁尾預留位置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24" name="投影片編號預留位置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線接點​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行數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手繪多邊形​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fustyles.github.io/webduino/ShowCode_20181216/blockly.json" TargetMode="External"/><Relationship Id="rId3" Type="http://schemas.openxmlformats.org/officeDocument/2006/relationships/hyperlink" Target="https://fustyles.github.io/webduino/EDU_bit_MatrixLed_20190827/blockly.json" TargetMode="External"/><Relationship Id="rId7" Type="http://schemas.openxmlformats.org/officeDocument/2006/relationships/hyperlink" Target="http://localhost:20975/blockl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EDU_speak_setting/blockly.json" TargetMode="External"/><Relationship Id="rId5" Type="http://schemas.openxmlformats.org/officeDocument/2006/relationships/hyperlink" Target="https://fustyles.github.io/webduino/Instruction_20181213/blockly.json" TargetMode="External"/><Relationship Id="rId4" Type="http://schemas.openxmlformats.org/officeDocument/2006/relationships/hyperlink" Target="https://fustyles.github.io/webduino/GameElements_20190131/blockly.j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posenet_20190822/blockly.json" TargetMode="External"/><Relationship Id="rId7" Type="http://schemas.openxmlformats.org/officeDocument/2006/relationships/hyperlink" Target="https://fustyles.github.io/webduino/Azure_FaceDetection_20190901/blockly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Azure_ClassifyImage_20190901/blockly.json" TargetMode="External"/><Relationship Id="rId5" Type="http://schemas.openxmlformats.org/officeDocument/2006/relationships/hyperlink" Target="https://fustyles.github.io/webduino/coco-ssd_20190821/blockly.json" TargetMode="External"/><Relationship Id="rId4" Type="http://schemas.openxmlformats.org/officeDocument/2006/relationships/hyperlink" Target="https://fustyles.github.io/webduino/mobilenet_20190821/blockly.js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Azure_FaceFindSimilar_20191117/blockly.json" TargetMode="External"/><Relationship Id="rId7" Type="http://schemas.openxmlformats.org/officeDocument/2006/relationships/hyperlink" Target="https://fustyles.github.io/webduino/ESP32-CAM_20191201/blockly.js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Tracking_20190917/blockly.json" TargetMode="External"/><Relationship Id="rId5" Type="http://schemas.openxmlformats.org/officeDocument/2006/relationships/hyperlink" Target="https://fustyles.github.io/webduino/knn-classifier_20190608/blockly.json" TargetMode="External"/><Relationship Id="rId4" Type="http://schemas.openxmlformats.org/officeDocument/2006/relationships/hyperlink" Target="https://fustyles.github.io/webduino/%20Azure_FaceToFaceVerify_20191118/blockly.js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iframe_20180802/blockly.js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ustyles.github.io/webduino/ESP8266_20190128/blockly.js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Arduino/blob/master/WebBit_ESP32_MyBlockly_JSON.ino" TargetMode="External"/><Relationship Id="rId2" Type="http://schemas.openxmlformats.org/officeDocument/2006/relationships/hyperlink" Target="https://github.com/fustyles/Arduino/tree/master/ESP32-CAM_MyBlockly_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fustyles/Arduino/blob/master/LinkIt7697_MyBlockly_JSON.ino" TargetMode="External"/><Relationship Id="rId4" Type="http://schemas.openxmlformats.org/officeDocument/2006/relationships/hyperlink" Target="https://github.com/fustyles/Arduino/blob/master/ESP32_MyBlockly_JSON.in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s.ruten.com.tw/item/show?21623851777166&amp;fbclid=IwAR2SM7KkxJOZTrFAeh7jXhXhjLV7tTLhso76IOabpv75Zypd7b09b5IKRn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oods.ruten.com.tw/item/show?21821065353512&amp;fbclid=IwAR18KE7KzzlLNwWPROeKGJRYjn6bvcqd0bnV-EG17bu2iuijRjIsn9hzIe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bit.webduino.io/blockl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bit.webduino.io/tutorials/doc/zh-tw/education/info/ota.html" TargetMode="External"/><Relationship Id="rId4" Type="http://schemas.openxmlformats.org/officeDocument/2006/relationships/hyperlink" Target="http://www.wch.cn/download/CH341SER_ZIP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Worksh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85217" y="800224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8000" dirty="0" err="1" smtClean="0"/>
              <a:t>Webbit</a:t>
            </a:r>
            <a:r>
              <a:rPr lang="zh-TW" altLang="en-US" sz="8000" dirty="0" smtClean="0"/>
              <a:t> 進階應用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710036" y="2492896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副標題 4"/>
          <p:cNvSpPr txBox="1">
            <a:spLocks/>
          </p:cNvSpPr>
          <p:nvPr/>
        </p:nvSpPr>
        <p:spPr>
          <a:xfrm>
            <a:off x="1773932" y="4992464"/>
            <a:ext cx="8735325" cy="1028824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講師：鳳山科技中心 傅仲儀主任</a:t>
            </a:r>
            <a:endParaRPr lang="zh-TW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自訂積木簡介：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18883" y="1196752"/>
            <a:ext cx="10360502" cy="54726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法蘭斯點矩陣：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EDU_bit_MatrixLed_20190827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遊戲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元素：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GameElements_20190131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Javascript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指令擴充：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Instruction_20181213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朗讀語言擴充：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https://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EDU_speak_setting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監看程式碼 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http://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localhost:20975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blockly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https://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fustyles.github.io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webduino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ShowCode_20181216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341884" y="476672"/>
            <a:ext cx="10432510" cy="6192688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姿態辨識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posenet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posenet_20190822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mobilenet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fustyles.github.io/webduino/mobilenet_20190821/blockly.json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coco-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ssd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fustyles.github.io/webduino/coco-ssd_20190821/blockly.json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 Custom Vision)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Azure_ClassifyImage_20190901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臉部辨識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Face Detect)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fustyles.github.io/webduino/Azure_FaceDetection_20190901/blockly.json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5061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尋找相似臉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 - Find Similar Face)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fustyles.github.io/webduino/Azure_FaceFindSimilar_20191117/blockly.json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驗證同一人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(Microsoft 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Verify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To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https://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 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Azure_FaceToFaceVerify_20191118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深度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學習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KNN-Classifier)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fustyles.github.io/webduino/knn-classifier_20190608/blockly.json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追蹤人臉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Tracking.js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hlinkClick r:id="rId6"/>
              </a:rPr>
              <a:t>https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err="1" smtClean="0">
                <a:hlinkClick r:id="rId6"/>
              </a:rPr>
              <a:t>fustyles.github.io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webduino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Tracking_20190917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blockly.json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-CAM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smtClean="0">
                <a:hlinkClick r:id="rId7"/>
              </a:rPr>
              <a:t>https</a:t>
            </a:r>
            <a:r>
              <a:rPr lang="en-US" altLang="zh-TW" dirty="0">
                <a:hlinkClick r:id="rId7"/>
              </a:rPr>
              <a:t>://</a:t>
            </a:r>
            <a:r>
              <a:rPr lang="en-US" altLang="zh-TW" dirty="0" err="1">
                <a:hlinkClick r:id="rId7"/>
              </a:rPr>
              <a:t>fustyles.github.io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webduino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ESP32-CAM_20191201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5692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顯示網頁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iframe_20180802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ESP8266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ESP01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ESP12E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LinkIt7697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官方網址要改為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http</a:t>
            </a:r>
          </a:p>
          <a:p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ESP8266_20190128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8982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09836" y="1340768"/>
            <a:ext cx="111612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[ESP32-CAM 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2"/>
              </a:rPr>
              <a:t>https://</a:t>
            </a:r>
            <a:r>
              <a:rPr lang="pt-BR" altLang="zh-TW" dirty="0" smtClean="0">
                <a:hlinkClick r:id="rId2"/>
              </a:rPr>
              <a:t>github.com/fustyles/Arduino/tree/master/ESP32-CAM_MyBlockly_JSON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</a:t>
            </a:r>
            <a:r>
              <a:rPr lang="pt-BR" altLang="zh-TW" dirty="0"/>
              <a:t>Wibbit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3"/>
              </a:rPr>
              <a:t>https://</a:t>
            </a:r>
            <a:r>
              <a:rPr lang="pt-BR" altLang="zh-TW" dirty="0" smtClean="0">
                <a:hlinkClick r:id="rId3"/>
              </a:rPr>
              <a:t>github.com/fustyles/Arduino/blob/master/WebBit_ESP32_MyBlockly_JSON.ino</a:t>
            </a:r>
            <a:endParaRPr lang="pt-BR" altLang="zh-TW" dirty="0" smtClean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ESP32</a:t>
            </a:r>
            <a:r>
              <a:rPr lang="zh-TW" altLang="en-US" dirty="0" smtClean="0"/>
              <a:t>韌體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github.com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fustyles</a:t>
            </a:r>
            <a:r>
              <a:rPr lang="en-US" altLang="zh-TW" dirty="0">
                <a:hlinkClick r:id="rId4"/>
              </a:rPr>
              <a:t>/Arduino/blob/master/</a:t>
            </a:r>
            <a:r>
              <a:rPr lang="en-US" altLang="zh-TW" dirty="0" err="1">
                <a:hlinkClick r:id="rId4"/>
              </a:rPr>
              <a:t>ESP32_MyBlockly_JSON.ino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LinkIt7697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fustyles</a:t>
            </a:r>
            <a:r>
              <a:rPr lang="en-US" altLang="zh-TW" dirty="0" smtClean="0">
                <a:hlinkClick r:id="rId5"/>
              </a:rPr>
              <a:t>/Arduino/blob/master/</a:t>
            </a:r>
            <a:r>
              <a:rPr lang="en-US" altLang="zh-TW" dirty="0" err="1" smtClean="0">
                <a:hlinkClick r:id="rId5"/>
              </a:rPr>
              <a:t>LinkIt7697_MyBlockly_JSON.ino</a:t>
            </a:r>
            <a:endParaRPr lang="pt-BR" altLang="zh-TW" dirty="0"/>
          </a:p>
        </p:txBody>
      </p:sp>
    </p:spTree>
    <p:extLst>
      <p:ext uri="{BB962C8B-B14F-4D97-AF65-F5344CB8AC3E}">
        <p14:creationId xmlns:p14="http://schemas.microsoft.com/office/powerpoint/2010/main" val="40419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pic>
        <p:nvPicPr>
          <p:cNvPr id="1026" name="Picture 2" descr="https://miro.medium.com/max/1537/1*7qDyLpIT-3s4ylULsrnz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4636"/>
            <a:ext cx="8161133" cy="63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預留位置 13"/>
          <p:cNvSpPr txBox="1">
            <a:spLocks/>
          </p:cNvSpPr>
          <p:nvPr/>
        </p:nvSpPr>
        <p:spPr>
          <a:xfrm>
            <a:off x="1218882" y="1425942"/>
            <a:ext cx="2499265" cy="50669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Nose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鼻子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Eye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眼睛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Ear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耳朵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Shoulder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肩膀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Elbow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手肘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Wrist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手腕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Hip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臀部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Knee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膝蓋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Ankle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腳踝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641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姿態辨識程式撰寫要點：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9" y="1412776"/>
            <a:ext cx="9268018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若不使用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若使用鏡像，視訊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對應ＡＩ回傳的左手參數。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各部位之間的距離會因人與視訊鏡頭間的距離而改變。可利用各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部位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距離間的比值關係不受距離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鏡頭遠近影響來設定判定姿態的條件。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設定一變數紀錄目前開關狀態做判斷，避免視訊偵測快速重複執行開關而使單晶片當機。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可設定較高的信心度，避免產生異常的偵測意外開關電器。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7198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姿態辨識程式撰寫：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8" y="1412776"/>
            <a:ext cx="10528401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(1)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通靈動作：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開燈：</a:t>
            </a:r>
            <a:r>
              <a:rPr lang="zh-TW" altLang="en-US" sz="2400" dirty="0"/>
              <a:t>兩手分別在兩耳</a:t>
            </a:r>
            <a:r>
              <a:rPr lang="zh-TW" altLang="en-US" sz="2400" dirty="0" smtClean="0"/>
              <a:t>旁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兩手腕在肩膀下</a:t>
            </a:r>
            <a:r>
              <a:rPr lang="zh-TW" altLang="en-US" sz="2400" dirty="0" smtClean="0"/>
              <a:t>交叉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(2)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超人飛行：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     開燈：</a:t>
            </a:r>
            <a:r>
              <a:rPr lang="zh-TW" altLang="en-US" sz="2400" dirty="0" smtClean="0"/>
              <a:t>右</a:t>
            </a:r>
            <a:r>
              <a:rPr lang="zh-TW" altLang="en-US" sz="2400" dirty="0"/>
              <a:t>手腕在肩膀右上，左手腕在左胸，兩手腕連線傾斜角度</a:t>
            </a:r>
            <a:r>
              <a:rPr lang="en-US" altLang="zh-TW" sz="2400" dirty="0"/>
              <a:t>20~60</a:t>
            </a:r>
            <a:r>
              <a:rPr lang="zh-TW" altLang="en-US" sz="2400" dirty="0" smtClean="0"/>
              <a:t>度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兩手腕垂直</a:t>
            </a:r>
            <a:r>
              <a:rPr lang="zh-TW" altLang="en-US" sz="2400" dirty="0" smtClean="0"/>
              <a:t>高舉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(3)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自訂動作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1.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舉</a:t>
            </a:r>
            <a:r>
              <a:rPr lang="zh-TW" altLang="en-US" sz="2400" dirty="0">
                <a:latin typeface="+mn-ea"/>
                <a:sym typeface="Salesforce Sans"/>
              </a:rPr>
              <a:t>高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右手從左揮到右開燈、</a:t>
            </a:r>
            <a:r>
              <a:rPr lang="zh-TW" altLang="en-US" sz="2400" dirty="0">
                <a:latin typeface="+mn-ea"/>
                <a:sym typeface="Salesforce Sans"/>
              </a:rPr>
              <a:t>舉高右手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從右揮到左關燈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2.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偵測學生趴睡動作做警示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899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61964" y="2492896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zh-TW" altLang="en-US" sz="8000" dirty="0" smtClean="0"/>
              <a:t>智慧開關實作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2661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7828" y="188640"/>
            <a:ext cx="10597540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智慧開關主要材料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228760"/>
            <a:ext cx="6912768" cy="5184576"/>
          </a:xfrm>
          <a:prstGeom prst="rect">
            <a:avLst/>
          </a:prstGeom>
        </p:spPr>
      </p:pic>
      <p:sp>
        <p:nvSpPr>
          <p:cNvPr id="5" name="內容預留位置 2"/>
          <p:cNvSpPr txBox="1">
            <a:spLocks/>
          </p:cNvSpPr>
          <p:nvPr/>
        </p:nvSpPr>
        <p:spPr>
          <a:xfrm>
            <a:off x="8287879" y="1149699"/>
            <a:ext cx="3888432" cy="576064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>
                <a:solidFill>
                  <a:srgbClr val="FFFF00"/>
                </a:solidFill>
              </a:rPr>
              <a:t>Webbit</a:t>
            </a:r>
            <a:r>
              <a:rPr lang="zh-TW" altLang="en-US" dirty="0" smtClean="0">
                <a:solidFill>
                  <a:srgbClr val="FFFF00"/>
                </a:solidFill>
              </a:rPr>
              <a:t>開發板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傳輸線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充電頭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2</a:t>
            </a:r>
            <a:r>
              <a:rPr lang="zh-TW" altLang="en-US" dirty="0" smtClean="0">
                <a:solidFill>
                  <a:srgbClr val="FFFF00"/>
                </a:solidFill>
              </a:rPr>
              <a:t>孔</a:t>
            </a:r>
            <a:r>
              <a:rPr lang="en-US" altLang="zh-TW" dirty="0" smtClean="0">
                <a:solidFill>
                  <a:srgbClr val="FFFF00"/>
                </a:solidFill>
              </a:rPr>
              <a:t>3</a:t>
            </a:r>
            <a:r>
              <a:rPr lang="zh-TW" altLang="en-US" dirty="0" smtClean="0">
                <a:solidFill>
                  <a:srgbClr val="FFFF00"/>
                </a:solidFill>
              </a:rPr>
              <a:t>插座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電源線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3V</a:t>
            </a:r>
            <a:r>
              <a:rPr lang="zh-TW" altLang="en-US" dirty="0" smtClean="0">
                <a:solidFill>
                  <a:srgbClr val="FFFF00"/>
                </a:solidFill>
              </a:rPr>
              <a:t> 繼電器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鱷魚夾</a:t>
            </a:r>
            <a:r>
              <a:rPr lang="zh-TW" altLang="en-US" dirty="0">
                <a:solidFill>
                  <a:srgbClr val="FFFF00"/>
                </a:solidFill>
              </a:rPr>
              <a:t>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杜邦線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細牙</a:t>
            </a:r>
            <a:r>
              <a:rPr lang="zh-TW" altLang="en-US" dirty="0" smtClean="0">
                <a:solidFill>
                  <a:srgbClr val="FFFF00"/>
                </a:solidFill>
              </a:rPr>
              <a:t>螺絲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電器</a:t>
            </a:r>
            <a:r>
              <a:rPr lang="en-US" altLang="zh-TW" dirty="0" smtClean="0">
                <a:solidFill>
                  <a:srgbClr val="FFFF00"/>
                </a:solidFill>
              </a:rPr>
              <a:t>(</a:t>
            </a:r>
            <a:r>
              <a:rPr lang="zh-TW" altLang="en-US" dirty="0" smtClean="0">
                <a:solidFill>
                  <a:srgbClr val="FFFF00"/>
                </a:solidFill>
              </a:rPr>
              <a:t>小夜燈</a:t>
            </a:r>
            <a:r>
              <a:rPr lang="en-US" altLang="zh-TW" dirty="0" smtClean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4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5900" y="260648"/>
            <a:ext cx="2571273" cy="102192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課程表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1340768"/>
            <a:ext cx="9217024" cy="5328592"/>
          </a:xfrm>
        </p:spPr>
        <p:txBody>
          <a:bodyPr rtlCol="0">
            <a:normAutofit lnSpcReduction="10000"/>
          </a:bodyPr>
          <a:lstStyle/>
          <a:p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08:30~09:00 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Webbit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介紹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09:00~10:00 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語音辨識：聲控密碼鎖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物件辨識：物件追蹤雙軸雲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台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              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自訂視覺 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深度學習：深度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學習自走車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臉部辨識：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 Face API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姿態辨識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：手勢動作控制智慧開關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10:00~11:30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智慧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開關實作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00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08775" y="836712"/>
            <a:ext cx="10597540" cy="778099"/>
          </a:xfrm>
        </p:spPr>
        <p:txBody>
          <a:bodyPr rtlCol="0"/>
          <a:lstStyle/>
          <a:p>
            <a:pPr rtl="0"/>
            <a:r>
              <a:rPr lang="zh-TW" altLang="en-US" smtClean="0">
                <a:sym typeface="Salesforce Sans"/>
              </a:rPr>
              <a:t>材料購買</a:t>
            </a:r>
            <a:endParaRPr lang="zh-TW" altLang="en-US" dirty="0">
              <a:sym typeface="Salesforce Sans"/>
            </a:endParaRPr>
          </a:p>
        </p:txBody>
      </p:sp>
      <p:sp>
        <p:nvSpPr>
          <p:cNvPr id="5" name="內容預留位置 2"/>
          <p:cNvSpPr txBox="1">
            <a:spLocks/>
          </p:cNvSpPr>
          <p:nvPr/>
        </p:nvSpPr>
        <p:spPr>
          <a:xfrm>
            <a:off x="1160568" y="1988840"/>
            <a:ext cx="10995418" cy="4608512"/>
          </a:xfrm>
          <a:prstGeom prst="rect">
            <a:avLst/>
          </a:prstGeom>
        </p:spPr>
        <p:txBody>
          <a:bodyPr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(1) 2</a:t>
            </a:r>
            <a:r>
              <a:rPr lang="zh-TW" altLang="en-US" dirty="0">
                <a:solidFill>
                  <a:srgbClr val="92D050"/>
                </a:solidFill>
              </a:rPr>
              <a:t>孔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插座一個</a:t>
            </a:r>
            <a:r>
              <a:rPr lang="en-US" altLang="zh-TW" dirty="0" smtClean="0">
                <a:solidFill>
                  <a:srgbClr val="92D050"/>
                </a:solidFill>
              </a:rPr>
              <a:t>30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(2)</a:t>
            </a:r>
            <a:r>
              <a:rPr lang="zh-TW" altLang="en-US" dirty="0" smtClean="0">
                <a:solidFill>
                  <a:srgbClr val="92D050"/>
                </a:solidFill>
              </a:rPr>
              <a:t>電源線一條</a:t>
            </a:r>
            <a:r>
              <a:rPr lang="en-US" altLang="zh-TW" dirty="0" smtClean="0">
                <a:solidFill>
                  <a:srgbClr val="92D050"/>
                </a:solidFill>
              </a:rPr>
              <a:t>65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(3)</a:t>
            </a:r>
            <a:r>
              <a:rPr lang="zh-TW" altLang="en-US" dirty="0" smtClean="0">
                <a:solidFill>
                  <a:srgbClr val="92D050"/>
                </a:solidFill>
              </a:rPr>
              <a:t>細</a:t>
            </a:r>
            <a:r>
              <a:rPr lang="zh-TW" altLang="en-US" dirty="0">
                <a:solidFill>
                  <a:srgbClr val="92D050"/>
                </a:solidFill>
              </a:rPr>
              <a:t>牙</a:t>
            </a:r>
            <a:r>
              <a:rPr lang="zh-TW" altLang="en-US" dirty="0" smtClean="0">
                <a:solidFill>
                  <a:srgbClr val="92D050"/>
                </a:solidFill>
              </a:rPr>
              <a:t>螺絲一個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 err="1">
                <a:solidFill>
                  <a:srgbClr val="92D050"/>
                </a:solidFill>
              </a:rPr>
              <a:t>PM4X6</a:t>
            </a:r>
            <a:r>
              <a:rPr lang="en-US" altLang="zh-TW" dirty="0">
                <a:solidFill>
                  <a:srgbClr val="92D050"/>
                </a:solidFill>
              </a:rPr>
              <a:t>-AS</a:t>
            </a:r>
            <a:r>
              <a:rPr lang="en-US" altLang="zh-TW" dirty="0" smtClean="0">
                <a:solidFill>
                  <a:srgbClr val="92D05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(4) </a:t>
            </a:r>
            <a:r>
              <a:rPr lang="zh-TW" altLang="en-US" dirty="0" smtClean="0">
                <a:solidFill>
                  <a:srgbClr val="92D050"/>
                </a:solidFill>
              </a:rPr>
              <a:t>公</a:t>
            </a:r>
            <a:r>
              <a:rPr lang="zh-TW" altLang="en-US" dirty="0">
                <a:solidFill>
                  <a:srgbClr val="92D050"/>
                </a:solidFill>
              </a:rPr>
              <a:t>對公杜邦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(5) </a:t>
            </a:r>
            <a:r>
              <a:rPr lang="en-US" altLang="zh-TW" dirty="0" err="1" smtClean="0">
                <a:solidFill>
                  <a:srgbClr val="92D050"/>
                </a:solidFill>
              </a:rPr>
              <a:t>3V</a:t>
            </a:r>
            <a:r>
              <a:rPr lang="en-US" altLang="zh-TW" dirty="0" smtClean="0">
                <a:solidFill>
                  <a:srgbClr val="92D050"/>
                </a:solidFill>
              </a:rPr>
              <a:t> / </a:t>
            </a:r>
            <a:r>
              <a:rPr lang="en-US" altLang="zh-TW" dirty="0" err="1" smtClean="0">
                <a:solidFill>
                  <a:srgbClr val="92D050"/>
                </a:solidFill>
              </a:rPr>
              <a:t>5V</a:t>
            </a:r>
            <a:r>
              <a:rPr lang="zh-TW" altLang="en-US" dirty="0" smtClean="0">
                <a:solidFill>
                  <a:srgbClr val="92D050"/>
                </a:solidFill>
              </a:rPr>
              <a:t>繼電器一個</a:t>
            </a:r>
            <a:r>
              <a:rPr lang="en-US" altLang="zh-TW" dirty="0" smtClean="0">
                <a:solidFill>
                  <a:srgbClr val="92D050"/>
                </a:solidFill>
              </a:rPr>
              <a:t>35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</a:t>
            </a:r>
            <a:r>
              <a:rPr lang="en-US" altLang="zh-TW" dirty="0">
                <a:solidFill>
                  <a:srgbClr val="92D050"/>
                </a:solidFill>
              </a:rPr>
              <a:t>UCI</a:t>
            </a:r>
            <a:r>
              <a:rPr lang="zh-TW" altLang="en-US" dirty="0">
                <a:solidFill>
                  <a:srgbClr val="92D050"/>
                </a:solidFill>
              </a:rPr>
              <a:t>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3"/>
              </a:rPr>
              <a:t>https://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goods.ruten.com.tw</a:t>
            </a:r>
            <a:r>
              <a:rPr lang="en-US" altLang="zh-TW" dirty="0">
                <a:solidFill>
                  <a:srgbClr val="92D050"/>
                </a:solidFill>
                <a:hlinkClick r:id="rId3"/>
              </a:rPr>
              <a:t>/item/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show?21623851777166</a:t>
            </a:r>
            <a:r>
              <a:rPr lang="en-US" altLang="zh-TW" dirty="0">
                <a:solidFill>
                  <a:srgbClr val="92D050"/>
                </a:solidFill>
              </a:rPr>
              <a:t/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zh-TW" altLang="en-US" dirty="0">
                <a:solidFill>
                  <a:srgbClr val="92D050"/>
                </a:solidFill>
              </a:rPr>
              <a:t> </a:t>
            </a:r>
            <a:r>
              <a:rPr lang="zh-TW" altLang="en-US" dirty="0" smtClean="0">
                <a:solidFill>
                  <a:srgbClr val="92D050"/>
                </a:solidFill>
              </a:rPr>
              <a:t>     </a:t>
            </a:r>
            <a:r>
              <a:rPr lang="en-US" altLang="zh-TW" dirty="0" smtClean="0">
                <a:solidFill>
                  <a:srgbClr val="92D050"/>
                </a:solidFill>
              </a:rPr>
              <a:t>※</a:t>
            </a:r>
            <a:r>
              <a:rPr lang="en-US" altLang="zh-TW" dirty="0" err="1" smtClean="0">
                <a:solidFill>
                  <a:srgbClr val="92D050"/>
                </a:solidFill>
              </a:rPr>
              <a:t>Webbit</a:t>
            </a:r>
            <a:r>
              <a:rPr lang="zh-TW" altLang="en-US" dirty="0">
                <a:solidFill>
                  <a:srgbClr val="92D050"/>
                </a:solidFill>
              </a:rPr>
              <a:t>金手指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無法驅動</a:t>
            </a:r>
            <a:r>
              <a:rPr lang="en-US" altLang="zh-TW" dirty="0" err="1">
                <a:solidFill>
                  <a:srgbClr val="92D050"/>
                </a:solidFill>
              </a:rPr>
              <a:t>5V</a:t>
            </a:r>
            <a:r>
              <a:rPr lang="zh-TW" altLang="en-US" dirty="0">
                <a:solidFill>
                  <a:srgbClr val="92D050"/>
                </a:solidFill>
              </a:rPr>
              <a:t>繼電器，</a:t>
            </a:r>
            <a:r>
              <a:rPr lang="zh-TW" altLang="en-US" dirty="0" smtClean="0">
                <a:solidFill>
                  <a:srgbClr val="92D050"/>
                </a:solidFill>
              </a:rPr>
              <a:t>所以使用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繼電器。</a:t>
            </a:r>
            <a:br>
              <a:rPr lang="zh-TW" altLang="en-US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(6) </a:t>
            </a:r>
            <a:r>
              <a:rPr lang="zh-TW" altLang="en-US" dirty="0" smtClean="0">
                <a:solidFill>
                  <a:srgbClr val="92D050"/>
                </a:solidFill>
              </a:rPr>
              <a:t>鱷魚</a:t>
            </a:r>
            <a:r>
              <a:rPr lang="zh-TW" altLang="en-US" dirty="0">
                <a:solidFill>
                  <a:srgbClr val="92D050"/>
                </a:solidFill>
              </a:rPr>
              <a:t>夾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12</a:t>
            </a:r>
            <a:r>
              <a:rPr lang="zh-TW" altLang="en-US" dirty="0">
                <a:solidFill>
                  <a:srgbClr val="92D050"/>
                </a:solidFill>
              </a:rPr>
              <a:t>元</a:t>
            </a:r>
            <a:r>
              <a:rPr lang="en-US" altLang="zh-TW" dirty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露天飆機器人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4"/>
              </a:rPr>
              <a:t>https://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goods.ruten.com.tw</a:t>
            </a:r>
            <a:r>
              <a:rPr lang="en-US" altLang="zh-TW" dirty="0" smtClean="0">
                <a:solidFill>
                  <a:srgbClr val="92D050"/>
                </a:solidFill>
                <a:hlinkClick r:id="rId4"/>
              </a:rPr>
              <a:t>/item/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show?21821065353512</a:t>
            </a:r>
            <a:r>
              <a:rPr lang="en-US" altLang="zh-TW" sz="3200" dirty="0" smtClean="0">
                <a:solidFill>
                  <a:srgbClr val="92D050"/>
                </a:solidFill>
              </a:rPr>
              <a:t/>
            </a:r>
            <a:br>
              <a:rPr lang="en-US" altLang="zh-TW" sz="3200" dirty="0" smtClean="0">
                <a:solidFill>
                  <a:srgbClr val="92D050"/>
                </a:solidFill>
              </a:rPr>
            </a:br>
            <a:endParaRPr lang="en-US" altLang="zh-TW" sz="3200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7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341884" y="445075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電線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25" y="1880828"/>
            <a:ext cx="4320478" cy="32403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5" y="116632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4" y="3501008"/>
            <a:ext cx="4320000" cy="32400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870276" y="2276872"/>
            <a:ext cx="2408516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8" name="向下箭號 7"/>
          <p:cNvSpPr/>
          <p:nvPr/>
        </p:nvSpPr>
        <p:spPr>
          <a:xfrm>
            <a:off x="9406780" y="2779365"/>
            <a:ext cx="1080118" cy="1441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剝線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70276" y="251931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取</a:t>
            </a:r>
            <a:r>
              <a:rPr lang="en-US" altLang="zh-TW" sz="2800" dirty="0" smtClean="0"/>
              <a:t>9~10</a:t>
            </a:r>
            <a:r>
              <a:rPr lang="zh-TW" altLang="en-US" sz="2800" dirty="0" smtClean="0"/>
              <a:t>公分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304119" y="568610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短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繼電器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30516" y="5686107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長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插座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46839" y="5517232"/>
            <a:ext cx="324037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8470676" y="5517232"/>
            <a:ext cx="88056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8183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02" y="1647964"/>
            <a:ext cx="3930933" cy="223622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13556" y="116632"/>
            <a:ext cx="10360501" cy="778099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sym typeface="Salesforce Sans"/>
              </a:rPr>
              <a:t>插座外殼利用線鋸機切割</a:t>
            </a:r>
            <a:endParaRPr lang="zh-TW" altLang="en-US" dirty="0">
              <a:sym typeface="Salesforc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8613" y="2751905"/>
            <a:ext cx="2880320" cy="5760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矩形 9"/>
          <p:cNvSpPr/>
          <p:nvPr/>
        </p:nvSpPr>
        <p:spPr>
          <a:xfrm>
            <a:off x="3034697" y="2190200"/>
            <a:ext cx="1368152" cy="516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4" name="文字方塊 3"/>
          <p:cNvSpPr txBox="1"/>
          <p:nvPr/>
        </p:nvSpPr>
        <p:spPr>
          <a:xfrm>
            <a:off x="3230254" y="3299912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FF00"/>
                </a:solidFill>
              </a:rPr>
              <a:t>3.2cm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97868" y="2751905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FF00"/>
                </a:solidFill>
              </a:rPr>
              <a:t>0.6cm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98565" y="2159416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0.5cm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230255" y="1693870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1.5cm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98565" y="11247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92D050"/>
                </a:solidFill>
              </a:rPr>
              <a:t>美工刀劃記切割範圍</a:t>
            </a:r>
            <a:endParaRPr lang="zh-TW" altLang="en-US" sz="2800" b="1" dirty="0">
              <a:solidFill>
                <a:srgbClr val="92D05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702" y="4221088"/>
            <a:ext cx="3885818" cy="237907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075" y="1622324"/>
            <a:ext cx="5421205" cy="497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053852" y="69269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/>
              <a:t>銼刀</a:t>
            </a:r>
            <a:r>
              <a:rPr lang="zh-TW" altLang="en-US" sz="3600" b="1" dirty="0"/>
              <a:t>、美工刀修</a:t>
            </a:r>
            <a:r>
              <a:rPr lang="zh-TW" altLang="en-US" sz="3600" b="1" dirty="0" smtClean="0"/>
              <a:t>平整</a:t>
            </a:r>
            <a:endParaRPr lang="zh-TW" altLang="en-US" sz="36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916832"/>
            <a:ext cx="4811681" cy="39604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916832"/>
            <a:ext cx="463957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14696" y="404664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插座線路改裝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18" y="617793"/>
            <a:ext cx="7632848" cy="572463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94947" y="564734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彎折金屬彈性疲乏斷裂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18548" y="4653136"/>
            <a:ext cx="1728192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783889" y="103823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並聯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62564" y="3861048"/>
            <a:ext cx="504056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文字方塊 9"/>
          <p:cNvSpPr txBox="1"/>
          <p:nvPr/>
        </p:nvSpPr>
        <p:spPr>
          <a:xfrm>
            <a:off x="6898630" y="33378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增加螺絲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接線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548680"/>
            <a:ext cx="7872875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連接繼電器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68" y="947032"/>
            <a:ext cx="6740143" cy="5055107"/>
          </a:xfrm>
          <a:prstGeom prst="rect">
            <a:avLst/>
          </a:prstGeom>
        </p:spPr>
      </p:pic>
      <p:sp>
        <p:nvSpPr>
          <p:cNvPr id="4" name="內容預留位置 13"/>
          <p:cNvSpPr txBox="1">
            <a:spLocks/>
          </p:cNvSpPr>
          <p:nvPr/>
        </p:nvSpPr>
        <p:spPr>
          <a:xfrm>
            <a:off x="1106848" y="1403200"/>
            <a:ext cx="3979452" cy="5122143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>
                <a:solidFill>
                  <a:srgbClr val="FFC000"/>
                </a:solidFill>
              </a:rPr>
              <a:t>COM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Common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共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 smtClean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NO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Open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rgbClr val="FFC000"/>
                </a:solidFill>
              </a:rPr>
              <a:t>表示常開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接點，俗稱</a:t>
            </a:r>
            <a:r>
              <a:rPr lang="en-US" altLang="zh-TW" sz="2400" b="1" dirty="0">
                <a:solidFill>
                  <a:srgbClr val="FFC000"/>
                </a:solidFill>
              </a:rPr>
              <a:t>A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NC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Close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常閉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</a:t>
            </a:r>
            <a:r>
              <a:rPr lang="zh-TW" altLang="en-US" sz="2400" b="1" dirty="0">
                <a:solidFill>
                  <a:srgbClr val="FFC000"/>
                </a:solidFill>
              </a:rPr>
              <a:t>，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俗稱</a:t>
            </a:r>
            <a:r>
              <a:rPr lang="en-US" altLang="zh-TW" sz="2400" b="1" dirty="0">
                <a:solidFill>
                  <a:srgbClr val="FFC000"/>
                </a:solidFill>
              </a:rPr>
              <a:t>B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endParaRPr lang="en-US" altLang="zh-TW" sz="2400" b="1" dirty="0" smtClean="0">
              <a:solidFill>
                <a:srgbClr val="FFC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988676" y="3511061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NO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常開點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24615" y="3928577"/>
            <a:ext cx="199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COM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共</a:t>
            </a:r>
            <a:r>
              <a:rPr lang="zh-TW" altLang="en-US" sz="2800" b="1" dirty="0">
                <a:solidFill>
                  <a:srgbClr val="FFFF00"/>
                </a:solidFill>
              </a:rPr>
              <a:t>接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47820" y="4346093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NC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常閉點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332656"/>
            <a:ext cx="5088565" cy="38164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492896"/>
            <a:ext cx="5400600" cy="4050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54652" y="3429000"/>
            <a:ext cx="2592288" cy="2664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6" name="文字方塊 5"/>
          <p:cNvSpPr txBox="1"/>
          <p:nvPr/>
        </p:nvSpPr>
        <p:spPr>
          <a:xfrm>
            <a:off x="8148765" y="289795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可上熱熔膠固定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</a:t>
            </a:r>
            <a:r>
              <a:rPr lang="en-US" altLang="zh-TW" dirty="0" err="1" smtClean="0">
                <a:sym typeface="Salesforce Sans"/>
              </a:rPr>
              <a:t>Webbit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09" y="548680"/>
            <a:ext cx="7351254" cy="571764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70156" y="1173532"/>
            <a:ext cx="20890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CTL: </a:t>
            </a:r>
            <a:r>
              <a:rPr lang="zh-TW" altLang="en-US" sz="2000" b="1" dirty="0"/>
              <a:t>低觸發端</a:t>
            </a:r>
            <a:endParaRPr lang="en-US" altLang="zh-TW" sz="2000" b="1" dirty="0"/>
          </a:p>
          <a:p>
            <a:r>
              <a:rPr lang="en-US" altLang="zh-TW" sz="2000" b="1" dirty="0"/>
              <a:t>CTH: </a:t>
            </a:r>
            <a:r>
              <a:rPr lang="zh-TW" altLang="en-US" sz="2000" b="1" dirty="0"/>
              <a:t>高觸發端</a:t>
            </a:r>
            <a:endParaRPr lang="en-US" altLang="zh-TW" sz="2000" b="1" dirty="0"/>
          </a:p>
          <a:p>
            <a:r>
              <a:rPr lang="en-US" altLang="zh-TW" sz="2000" b="1" dirty="0"/>
              <a:t>GND :</a:t>
            </a:r>
            <a:r>
              <a:rPr lang="zh-TW" altLang="en-US" sz="2000" b="1" dirty="0"/>
              <a:t>電源接地端</a:t>
            </a:r>
            <a:endParaRPr lang="en-US" altLang="zh-TW" sz="2000" b="1" dirty="0"/>
          </a:p>
          <a:p>
            <a:r>
              <a:rPr lang="en-US" altLang="zh-TW" sz="2000" b="1" dirty="0"/>
              <a:t>VCC: </a:t>
            </a:r>
            <a:r>
              <a:rPr lang="zh-TW" altLang="en-US" sz="2000" b="1" dirty="0"/>
              <a:t>電源輸入端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41764" y="4293096"/>
            <a:ext cx="2146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GND </a:t>
            </a:r>
            <a:r>
              <a:rPr lang="en-US" altLang="zh-TW" sz="2000" b="1" dirty="0" smtClean="0"/>
              <a:t>: </a:t>
            </a:r>
            <a:r>
              <a:rPr lang="zh-TW" altLang="en-US" sz="2000" b="1" dirty="0" smtClean="0"/>
              <a:t>電源</a:t>
            </a:r>
            <a:r>
              <a:rPr lang="zh-TW" altLang="en-US" sz="2000" b="1" dirty="0"/>
              <a:t>接地端</a:t>
            </a:r>
            <a:endParaRPr lang="en-US" altLang="zh-TW" sz="2000" b="1" dirty="0"/>
          </a:p>
          <a:p>
            <a:r>
              <a:rPr lang="en-US" altLang="zh-TW" sz="2000" b="1" dirty="0" smtClean="0"/>
              <a:t>VCC : </a:t>
            </a:r>
            <a:r>
              <a:rPr lang="zh-TW" altLang="en-US" sz="2000" b="1" dirty="0"/>
              <a:t>電源輸入端</a:t>
            </a:r>
            <a:endParaRPr lang="en-US" altLang="zh-TW" sz="2000" b="1" dirty="0"/>
          </a:p>
          <a:p>
            <a:r>
              <a:rPr lang="en-US" altLang="zh-TW" sz="2000" b="1" dirty="0" smtClean="0"/>
              <a:t>2 </a:t>
            </a:r>
            <a:r>
              <a:rPr lang="en-US" altLang="zh-TW" sz="2000" b="1" dirty="0"/>
              <a:t>: GPIO2</a:t>
            </a:r>
            <a:endParaRPr lang="zh-TW" altLang="en-US" sz="20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534572" y="24836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/>
              <a:t>可外接各式單晶片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0674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成品圖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12" y="643965"/>
            <a:ext cx="7596336" cy="5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527968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44" y="1579528"/>
            <a:ext cx="6570656" cy="49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455960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3" y="1484784"/>
            <a:ext cx="64559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教育版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(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)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下載網址：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Google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搜尋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“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WebBitSetup.exe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”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離線版：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://ota.webduino.io/WebBitInstaller/WebBitSetup.exe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網頁版：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https://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webbit.webduino.io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blockly</a:t>
            </a:r>
            <a:r>
              <a:rPr lang="en-US" altLang="zh-TW" sz="2400" dirty="0" smtClean="0">
                <a:latin typeface="+mn-ea"/>
                <a:ea typeface="+mn-ea"/>
                <a:hlinkClick r:id="rId3"/>
              </a:rPr>
              <a:t>/</a:t>
            </a:r>
            <a:r>
              <a:rPr lang="zh-TW" altLang="en-US" sz="2400" dirty="0" smtClean="0">
                <a:latin typeface="+mn-ea"/>
                <a:ea typeface="+mn-ea"/>
              </a:rPr>
              <a:t>  </a:t>
            </a:r>
            <a:r>
              <a:rPr lang="en-US" altLang="zh-TW" sz="2400" dirty="0" smtClean="0">
                <a:latin typeface="+mn-ea"/>
                <a:ea typeface="+mn-ea"/>
              </a:rPr>
              <a:t>(</a:t>
            </a:r>
            <a:r>
              <a:rPr lang="zh-TW" altLang="en-US" sz="2400" dirty="0" smtClean="0">
                <a:latin typeface="+mn-ea"/>
                <a:ea typeface="+mn-ea"/>
              </a:rPr>
              <a:t>無法使用</a:t>
            </a:r>
            <a:r>
              <a:rPr lang="en-US" altLang="zh-TW" sz="2400" dirty="0" smtClean="0">
                <a:latin typeface="+mn-ea"/>
                <a:ea typeface="+mn-ea"/>
              </a:rPr>
              <a:t>USB</a:t>
            </a:r>
            <a:r>
              <a:rPr lang="zh-TW" altLang="en-US" sz="2400" dirty="0" smtClean="0">
                <a:latin typeface="+mn-ea"/>
                <a:ea typeface="+mn-ea"/>
              </a:rPr>
              <a:t>連</a:t>
            </a:r>
            <a:r>
              <a:rPr lang="zh-TW" altLang="en-US" sz="2400" dirty="0">
                <a:latin typeface="+mn-ea"/>
                <a:ea typeface="+mn-ea"/>
              </a:rPr>
              <a:t>線</a:t>
            </a:r>
            <a:r>
              <a:rPr lang="en-US" altLang="zh-TW" sz="2400" dirty="0" smtClean="0">
                <a:latin typeface="+mn-ea"/>
                <a:ea typeface="+mn-ea"/>
              </a:rPr>
              <a:t>)</a:t>
            </a: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驅動程式：</a:t>
            </a:r>
            <a:r>
              <a:rPr lang="en-US" altLang="zh-TW" sz="2400" dirty="0">
                <a:hlinkClick r:id="rId4"/>
              </a:rPr>
              <a:t>http://</a:t>
            </a:r>
            <a:r>
              <a:rPr lang="en-US" altLang="zh-TW" sz="2400" dirty="0" err="1">
                <a:hlinkClick r:id="rId4"/>
              </a:rPr>
              <a:t>www.wch.cn</a:t>
            </a:r>
            <a:r>
              <a:rPr lang="en-US" altLang="zh-TW" sz="2400" dirty="0">
                <a:hlinkClick r:id="rId4"/>
              </a:rPr>
              <a:t>/download/</a:t>
            </a:r>
            <a:r>
              <a:rPr lang="en-US" altLang="zh-TW" sz="2400" dirty="0" err="1">
                <a:hlinkClick r:id="rId4"/>
              </a:rPr>
              <a:t>CH341SER_ZIP.html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             離線版安裝已內建，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更新韌體：</a:t>
            </a:r>
            <a:r>
              <a:rPr lang="en-US" altLang="zh-TW" sz="2400" dirty="0">
                <a:hlinkClick r:id="rId5"/>
              </a:rPr>
              <a:t>https://webbit.webduino.io/tutorials/doc/zh-tw/education/info/ota.html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離線教育版新增外掛自訂積木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內容預留位置 13"/>
          <p:cNvSpPr>
            <a:spLocks noGrp="1"/>
          </p:cNvSpPr>
          <p:nvPr>
            <p:ph idx="1"/>
          </p:nvPr>
        </p:nvSpPr>
        <p:spPr>
          <a:xfrm>
            <a:off x="1218881" y="1470795"/>
            <a:ext cx="10360501" cy="4462272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研習資料：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github.com/fustyles/Workshop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1901620" lvl="6" indent="0">
              <a:buNone/>
            </a:pPr>
            <a:r>
              <a:rPr lang="zh-TW" alt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點選                           並解壓縮壓縮檔。</a:t>
            </a:r>
            <a:endParaRPr lang="en-US" altLang="zh-TW" sz="2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安裝外掛：解壓縮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2019.11.14_webbit/basic-package.zip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覆蓋目錄 </a:t>
            </a:r>
            <a:r>
              <a:rPr lang="en-US" altLang="zh-TW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C:\Webduino\WebBit\package.nw\blockly\custom-blocks\basic-package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23" y="1974851"/>
            <a:ext cx="2059429" cy="5040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8" y="3861048"/>
            <a:ext cx="82581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載入自訂積木功能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82" y="4211214"/>
            <a:ext cx="5492872" cy="21602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30" y="2129755"/>
            <a:ext cx="5543550" cy="15811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053" y="3342504"/>
            <a:ext cx="3638550" cy="3028950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>
          <a:xfrm>
            <a:off x="1557908" y="3373982"/>
            <a:ext cx="648072" cy="10801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2" name="向右箭號 11"/>
          <p:cNvSpPr/>
          <p:nvPr/>
        </p:nvSpPr>
        <p:spPr>
          <a:xfrm>
            <a:off x="6446849" y="5289628"/>
            <a:ext cx="1224136" cy="7200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文字方塊 12"/>
          <p:cNvSpPr txBox="1"/>
          <p:nvPr/>
        </p:nvSpPr>
        <p:spPr>
          <a:xfrm>
            <a:off x="1067082" y="1599183"/>
            <a:ext cx="874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離線安裝版介面暫時無法執行</a:t>
            </a:r>
            <a:r>
              <a:rPr lang="en-US" altLang="zh-TW" dirty="0">
                <a:solidFill>
                  <a:srgbClr val="FF0000"/>
                </a:solidFill>
              </a:rPr>
              <a:t>AI</a:t>
            </a:r>
            <a:r>
              <a:rPr lang="zh-TW" altLang="en-US" dirty="0">
                <a:solidFill>
                  <a:srgbClr val="FF0000"/>
                </a:solidFill>
              </a:rPr>
              <a:t>視訊，以瀏覽器開啟積木網站。</a:t>
            </a: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" y="423862"/>
            <a:ext cx="113633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填入自訂積木連結，點選下拉選單</a:t>
            </a:r>
            <a:r>
              <a:rPr lang="en-US" altLang="zh-TW" dirty="0" smtClean="0">
                <a:sym typeface="Salesforce Sans"/>
              </a:rPr>
              <a:t>add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12" y="3789040"/>
            <a:ext cx="7772400" cy="2971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1102657"/>
            <a:ext cx="78200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科技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2_TF02787990.potx" id="{5D7B44C0-935F-4527-AFD9-533AB007DCDD}" vid="{68BFFC14-726C-4C6F-B5FD-8BFDC490BED3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873beb7-5857-4685-be1f-d57550cc96cc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三線電路線簡報 (寬螢幕)</Template>
  <TotalTime>1598</TotalTime>
  <Words>835</Words>
  <Application>Microsoft Office PowerPoint</Application>
  <PresentationFormat>自訂</PresentationFormat>
  <Paragraphs>201</Paragraphs>
  <Slides>29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Salesforce Sans</vt:lpstr>
      <vt:lpstr>微軟正黑體</vt:lpstr>
      <vt:lpstr>Arial</vt:lpstr>
      <vt:lpstr>Calibri</vt:lpstr>
      <vt:lpstr>科技 16x9</vt:lpstr>
      <vt:lpstr>Webbit 進階應用</vt:lpstr>
      <vt:lpstr>課程表</vt:lpstr>
      <vt:lpstr>PowerPoint 簡報</vt:lpstr>
      <vt:lpstr>PowerPoint 簡報</vt:lpstr>
      <vt:lpstr>Webbit教育版(離線版)</vt:lpstr>
      <vt:lpstr>Webbit離線教育版新增外掛自訂積木</vt:lpstr>
      <vt:lpstr>載入自訂積木功能</vt:lpstr>
      <vt:lpstr>PowerPoint 簡報</vt:lpstr>
      <vt:lpstr>填入自訂積木連結，點選下拉選單add</vt:lpstr>
      <vt:lpstr>自訂積木簡介：</vt:lpstr>
      <vt:lpstr>PowerPoint 簡報</vt:lpstr>
      <vt:lpstr>PowerPoint 簡報</vt:lpstr>
      <vt:lpstr>PowerPoint 簡報</vt:lpstr>
      <vt:lpstr>PowerPoint 簡報</vt:lpstr>
      <vt:lpstr>姿態辨識：</vt:lpstr>
      <vt:lpstr>姿態辨識程式撰寫要點：</vt:lpstr>
      <vt:lpstr>姿態辨識程式撰寫：</vt:lpstr>
      <vt:lpstr>智慧開關實作</vt:lpstr>
      <vt:lpstr>智慧開關主要材料</vt:lpstr>
      <vt:lpstr>材料購買</vt:lpstr>
      <vt:lpstr>電線</vt:lpstr>
      <vt:lpstr>插座外殼利用線鋸機切割</vt:lpstr>
      <vt:lpstr>PowerPoint 簡報</vt:lpstr>
      <vt:lpstr>插座線路改裝</vt:lpstr>
      <vt:lpstr>接線</vt:lpstr>
      <vt:lpstr>連接繼電器</vt:lpstr>
      <vt:lpstr>PowerPoint 簡報</vt:lpstr>
      <vt:lpstr>連接Webbit</vt:lpstr>
      <vt:lpstr>成品圖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Webbit進階應用</dc:title>
  <dc:creator>fsm</dc:creator>
  <cp:lastModifiedBy>fsm</cp:lastModifiedBy>
  <cp:revision>240</cp:revision>
  <cp:lastPrinted>2019-11-14T09:08:25Z</cp:lastPrinted>
  <dcterms:created xsi:type="dcterms:W3CDTF">2019-10-31T06:25:08Z</dcterms:created>
  <dcterms:modified xsi:type="dcterms:W3CDTF">2019-12-25T06:51:56Z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